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anva Sans Medium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604020202020204" charset="0"/>
      <p:regular r:id="rId25"/>
    </p:embeddedFont>
    <p:embeddedFont>
      <p:font typeface="Open Sans Medium" panose="020B0604020202020204" charset="0"/>
      <p:regular r:id="rId26"/>
    </p:embeddedFont>
    <p:embeddedFont>
      <p:font typeface="Open Sans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3431" y="6802807"/>
            <a:ext cx="3486317" cy="29346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20616" y="9523111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07726" y="9721702"/>
            <a:ext cx="447675" cy="4476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971899" y="1028700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16644394" y="218162"/>
            <a:ext cx="1241303" cy="575606"/>
            <a:chOff x="0" y="0"/>
            <a:chExt cx="326928" cy="15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53662" y="2964631"/>
            <a:ext cx="11532035" cy="6208753"/>
          </a:xfrm>
          <a:custGeom>
            <a:avLst/>
            <a:gdLst/>
            <a:ahLst/>
            <a:cxnLst/>
            <a:rect l="l" t="t" r="r" b="b"/>
            <a:pathLst>
              <a:path w="11532035" h="6208753">
                <a:moveTo>
                  <a:pt x="0" y="0"/>
                </a:moveTo>
                <a:lnTo>
                  <a:pt x="11532035" y="0"/>
                </a:lnTo>
                <a:lnTo>
                  <a:pt x="11532035" y="6208752"/>
                </a:lnTo>
                <a:lnTo>
                  <a:pt x="0" y="6208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27" r="-412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14"/>
          <p:cNvSpPr txBox="1"/>
          <p:nvPr/>
        </p:nvSpPr>
        <p:spPr>
          <a:xfrm>
            <a:off x="2060657" y="430991"/>
            <a:ext cx="14166687" cy="193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15"/>
              </a:lnSpc>
            </a:pPr>
            <a:r>
              <a:rPr lang="en-US" sz="11225" u="sng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CUSTOMER CHURN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26" y="4550293"/>
            <a:ext cx="6124675" cy="284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PRESENTED BY: </a:t>
            </a:r>
          </a:p>
          <a:p>
            <a:pPr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KINA GAJIPARA       (8850437)</a:t>
            </a:r>
          </a:p>
          <a:p>
            <a:pPr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PRERNA KAPANI     (8984047) </a:t>
            </a:r>
          </a:p>
          <a:p>
            <a:pPr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SNEHA PATEL         (8962629)</a:t>
            </a:r>
          </a:p>
          <a:p>
            <a:pPr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NITIGYA VASUDEV (8977453) </a:t>
            </a:r>
          </a:p>
          <a:p>
            <a:pPr marL="0" lvl="0" indent="0" algn="ctr">
              <a:lnSpc>
                <a:spcPts val="3800"/>
              </a:lnSpc>
            </a:pPr>
            <a:r>
              <a:rPr lang="en-US" sz="2714" spc="20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FALGUN PARIKH    (8994929)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4155851" y="3643585"/>
            <a:ext cx="7565891" cy="698408"/>
            <a:chOff x="0" y="0"/>
            <a:chExt cx="1992663" cy="183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2662" cy="183943"/>
            </a:xfrm>
            <a:custGeom>
              <a:avLst/>
              <a:gdLst/>
              <a:ahLst/>
              <a:cxnLst/>
              <a:rect l="l" t="t" r="r" b="b"/>
              <a:pathLst>
                <a:path w="1992662" h="183943">
                  <a:moveTo>
                    <a:pt x="0" y="0"/>
                  </a:moveTo>
                  <a:lnTo>
                    <a:pt x="1992662" y="0"/>
                  </a:lnTo>
                  <a:lnTo>
                    <a:pt x="1992662" y="183943"/>
                  </a:lnTo>
                  <a:lnTo>
                    <a:pt x="0" y="18394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92663" cy="231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33737" y="613410"/>
            <a:ext cx="15458377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6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CATEGORICAL VARIABLE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1414811" y="2006846"/>
            <a:ext cx="13013966" cy="5285672"/>
          </a:xfrm>
          <a:custGeom>
            <a:avLst/>
            <a:gdLst/>
            <a:ahLst/>
            <a:cxnLst/>
            <a:rect l="l" t="t" r="r" b="b"/>
            <a:pathLst>
              <a:path w="13013966" h="5285672">
                <a:moveTo>
                  <a:pt x="0" y="0"/>
                </a:moveTo>
                <a:lnTo>
                  <a:pt x="13013966" y="0"/>
                </a:lnTo>
                <a:lnTo>
                  <a:pt x="13013966" y="5285673"/>
                </a:lnTo>
                <a:lnTo>
                  <a:pt x="0" y="528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96801" y="7341280"/>
            <a:ext cx="17741995" cy="273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6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Senior Citizens:</a:t>
            </a:r>
            <a:r>
              <a:rPr lang="en-US" sz="284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Senior citizens are more likely to churn compared to non-senior citizens.</a:t>
            </a:r>
          </a:p>
          <a:p>
            <a:pPr algn="just">
              <a:lnSpc>
                <a:spcPts val="4416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Relationships:</a:t>
            </a:r>
            <a:r>
              <a:rPr lang="en-US" sz="284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Bundled services like internet service, online security, and tech support show correlations, indicating that customers often subscribe to multiple related services.</a:t>
            </a:r>
          </a:p>
          <a:p>
            <a:pPr algn="just">
              <a:lnSpc>
                <a:spcPts val="4416"/>
              </a:lnSpc>
              <a:spcBef>
                <a:spcPct val="0"/>
              </a:spcBef>
            </a:pPr>
            <a:r>
              <a:rPr lang="en-US" sz="284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Retention:</a:t>
            </a:r>
            <a:r>
              <a:rPr lang="en-US" sz="284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Strategies focusing on retaining customers in their early tenure and offering better contracts could reduce churn rates.</a:t>
            </a:r>
          </a:p>
        </p:txBody>
      </p:sp>
      <p:sp>
        <p:nvSpPr>
          <p:cNvPr id="8" name="AutoShape 8"/>
          <p:cNvSpPr/>
          <p:nvPr/>
        </p:nvSpPr>
        <p:spPr>
          <a:xfrm>
            <a:off x="2088049" y="1529715"/>
            <a:ext cx="13252760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9945" y="552744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MARKET SIZE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702830" y="356400"/>
            <a:ext cx="9237721" cy="1044717"/>
            <a:chOff x="0" y="0"/>
            <a:chExt cx="2432980" cy="275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2980" cy="275152"/>
            </a:xfrm>
            <a:custGeom>
              <a:avLst/>
              <a:gdLst/>
              <a:ahLst/>
              <a:cxnLst/>
              <a:rect l="l" t="t" r="r" b="b"/>
              <a:pathLst>
                <a:path w="2432980" h="275152">
                  <a:moveTo>
                    <a:pt x="42742" y="0"/>
                  </a:moveTo>
                  <a:lnTo>
                    <a:pt x="2390238" y="0"/>
                  </a:lnTo>
                  <a:cubicBezTo>
                    <a:pt x="2401574" y="0"/>
                    <a:pt x="2412446" y="4503"/>
                    <a:pt x="2420461" y="12519"/>
                  </a:cubicBezTo>
                  <a:cubicBezTo>
                    <a:pt x="2428477" y="20534"/>
                    <a:pt x="2432980" y="31406"/>
                    <a:pt x="2432980" y="42742"/>
                  </a:cubicBezTo>
                  <a:lnTo>
                    <a:pt x="2432980" y="232410"/>
                  </a:lnTo>
                  <a:cubicBezTo>
                    <a:pt x="2432980" y="243746"/>
                    <a:pt x="2428477" y="254617"/>
                    <a:pt x="2420461" y="262633"/>
                  </a:cubicBezTo>
                  <a:cubicBezTo>
                    <a:pt x="2412446" y="270649"/>
                    <a:pt x="2401574" y="275152"/>
                    <a:pt x="2390238" y="275152"/>
                  </a:cubicBezTo>
                  <a:lnTo>
                    <a:pt x="42742" y="275152"/>
                  </a:lnTo>
                  <a:cubicBezTo>
                    <a:pt x="31406" y="275152"/>
                    <a:pt x="20534" y="270649"/>
                    <a:pt x="12519" y="262633"/>
                  </a:cubicBezTo>
                  <a:cubicBezTo>
                    <a:pt x="4503" y="254617"/>
                    <a:pt x="0" y="243746"/>
                    <a:pt x="0" y="232410"/>
                  </a:cubicBezTo>
                  <a:lnTo>
                    <a:pt x="0" y="42742"/>
                  </a:lnTo>
                  <a:cubicBezTo>
                    <a:pt x="0" y="31406"/>
                    <a:pt x="4503" y="20534"/>
                    <a:pt x="12519" y="12519"/>
                  </a:cubicBezTo>
                  <a:cubicBezTo>
                    <a:pt x="20534" y="4503"/>
                    <a:pt x="31406" y="0"/>
                    <a:pt x="42742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432980" cy="36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Conditional Probability Analysis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5774" y="1952919"/>
            <a:ext cx="8061620" cy="80616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  <a:ln w="2286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9470" y="1556679"/>
            <a:ext cx="81383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OUR CLIENTS COME FROM EVERYWHERE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8987857" y="1773849"/>
            <a:ext cx="0" cy="78013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0" name="AutoShape 10"/>
          <p:cNvSpPr/>
          <p:nvPr/>
        </p:nvSpPr>
        <p:spPr>
          <a:xfrm flipV="1">
            <a:off x="820895" y="1792899"/>
            <a:ext cx="0" cy="78013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AutoShape 11"/>
          <p:cNvSpPr/>
          <p:nvPr/>
        </p:nvSpPr>
        <p:spPr>
          <a:xfrm flipH="1" flipV="1">
            <a:off x="849470" y="9594239"/>
            <a:ext cx="81383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 flipH="1" flipV="1">
            <a:off x="839945" y="1792899"/>
            <a:ext cx="814791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Box 13"/>
          <p:cNvSpPr txBox="1"/>
          <p:nvPr/>
        </p:nvSpPr>
        <p:spPr>
          <a:xfrm>
            <a:off x="1242861" y="2440796"/>
            <a:ext cx="7351606" cy="68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661" lvl="1" indent="-278330" algn="ctr">
              <a:lnSpc>
                <a:spcPts val="4537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Helps in assessing the likelihood of churn given specific customer features, such as internet service type.</a:t>
            </a:r>
          </a:p>
          <a:p>
            <a:pPr algn="ctr">
              <a:lnSpc>
                <a:spcPts val="4537"/>
              </a:lnSpc>
            </a:pPr>
            <a:endParaRPr lang="en-US" sz="2578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556661" lvl="1" indent="-278330" algn="ctr">
              <a:lnSpc>
                <a:spcPts val="4537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Assesses how individual features impact the target variable (churn).</a:t>
            </a:r>
          </a:p>
          <a:p>
            <a:pPr algn="ctr">
              <a:lnSpc>
                <a:spcPts val="4537"/>
              </a:lnSpc>
            </a:pPr>
            <a:endParaRPr lang="en-US" sz="2578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556661" lvl="1" indent="-278330" algn="ctr">
              <a:lnSpc>
                <a:spcPts val="4537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Conditional Probability Result:</a:t>
            </a:r>
          </a:p>
          <a:p>
            <a:pPr algn="ctr">
              <a:lnSpc>
                <a:spcPts val="4537"/>
              </a:lnSpc>
            </a:pPr>
            <a:r>
              <a:rPr lang="en-US" sz="2578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   Fiber Optic Internet Service: Customers with this service have a 7.43% likelihood of churning.</a:t>
            </a:r>
          </a:p>
          <a:p>
            <a:pPr algn="ctr">
              <a:lnSpc>
                <a:spcPts val="4537"/>
              </a:lnSpc>
            </a:pPr>
            <a:endParaRPr lang="en-US" sz="2578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855629" y="189340"/>
            <a:ext cx="729231" cy="957409"/>
            <a:chOff x="0" y="0"/>
            <a:chExt cx="192061" cy="252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061" cy="252157"/>
            </a:xfrm>
            <a:custGeom>
              <a:avLst/>
              <a:gdLst/>
              <a:ahLst/>
              <a:cxnLst/>
              <a:rect l="l" t="t" r="r" b="b"/>
              <a:pathLst>
                <a:path w="192061" h="252157">
                  <a:moveTo>
                    <a:pt x="0" y="0"/>
                  </a:moveTo>
                  <a:lnTo>
                    <a:pt x="192061" y="0"/>
                  </a:lnTo>
                  <a:lnTo>
                    <a:pt x="192061" y="252157"/>
                  </a:lnTo>
                  <a:lnTo>
                    <a:pt x="0" y="2521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2061" cy="299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6278" y="8036778"/>
            <a:ext cx="1945261" cy="17204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839050" y="310454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9231" y="1299149"/>
            <a:ext cx="16829537" cy="8639224"/>
            <a:chOff x="0" y="0"/>
            <a:chExt cx="4432471" cy="2275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32471" cy="2275351"/>
            </a:xfrm>
            <a:custGeom>
              <a:avLst/>
              <a:gdLst/>
              <a:ahLst/>
              <a:cxnLst/>
              <a:rect l="l" t="t" r="r" b="b"/>
              <a:pathLst>
                <a:path w="4432471" h="2275351">
                  <a:moveTo>
                    <a:pt x="0" y="0"/>
                  </a:moveTo>
                  <a:lnTo>
                    <a:pt x="4432471" y="0"/>
                  </a:lnTo>
                  <a:lnTo>
                    <a:pt x="4432471" y="2275351"/>
                  </a:lnTo>
                  <a:lnTo>
                    <a:pt x="0" y="227535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432471" cy="2322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77017" y="145686"/>
            <a:ext cx="8133966" cy="1044717"/>
            <a:chOff x="0" y="0"/>
            <a:chExt cx="2142279" cy="2751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42279" cy="275152"/>
            </a:xfrm>
            <a:custGeom>
              <a:avLst/>
              <a:gdLst/>
              <a:ahLst/>
              <a:cxnLst/>
              <a:rect l="l" t="t" r="r" b="b"/>
              <a:pathLst>
                <a:path w="2142279" h="275152">
                  <a:moveTo>
                    <a:pt x="48542" y="0"/>
                  </a:moveTo>
                  <a:lnTo>
                    <a:pt x="2093737" y="0"/>
                  </a:lnTo>
                  <a:cubicBezTo>
                    <a:pt x="2106611" y="0"/>
                    <a:pt x="2118958" y="5114"/>
                    <a:pt x="2128062" y="14218"/>
                  </a:cubicBezTo>
                  <a:cubicBezTo>
                    <a:pt x="2137165" y="23321"/>
                    <a:pt x="2142279" y="35668"/>
                    <a:pt x="2142279" y="48542"/>
                  </a:cubicBezTo>
                  <a:lnTo>
                    <a:pt x="2142279" y="226610"/>
                  </a:lnTo>
                  <a:cubicBezTo>
                    <a:pt x="2142279" y="239484"/>
                    <a:pt x="2137165" y="251831"/>
                    <a:pt x="2128062" y="260934"/>
                  </a:cubicBezTo>
                  <a:cubicBezTo>
                    <a:pt x="2118958" y="270037"/>
                    <a:pt x="2106611" y="275152"/>
                    <a:pt x="2093737" y="275152"/>
                  </a:cubicBezTo>
                  <a:lnTo>
                    <a:pt x="48542" y="275152"/>
                  </a:lnTo>
                  <a:cubicBezTo>
                    <a:pt x="35668" y="275152"/>
                    <a:pt x="23321" y="270037"/>
                    <a:pt x="14218" y="260934"/>
                  </a:cubicBezTo>
                  <a:cubicBezTo>
                    <a:pt x="5114" y="251831"/>
                    <a:pt x="0" y="239484"/>
                    <a:pt x="0" y="226610"/>
                  </a:cubicBezTo>
                  <a:lnTo>
                    <a:pt x="0" y="48542"/>
                  </a:lnTo>
                  <a:cubicBezTo>
                    <a:pt x="0" y="35668"/>
                    <a:pt x="5114" y="23321"/>
                    <a:pt x="14218" y="14218"/>
                  </a:cubicBezTo>
                  <a:cubicBezTo>
                    <a:pt x="23321" y="5114"/>
                    <a:pt x="35668" y="0"/>
                    <a:pt x="48542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142279" cy="36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Hypothesis Testing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44412" y="2012950"/>
            <a:ext cx="15394639" cy="714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559" lvl="1" indent="-361280" algn="l">
              <a:lnSpc>
                <a:spcPts val="5187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Statistical Significance: Determines if observed patterns (e.g., between contract type and churn) are statistically significant.</a:t>
            </a:r>
          </a:p>
          <a:p>
            <a:pPr marL="722559" lvl="1" indent="-361280" algn="l">
              <a:lnSpc>
                <a:spcPts val="5187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Feature Importance: Identifies if certain features (e.g., Contract type) have a significant association with churn.</a:t>
            </a:r>
          </a:p>
          <a:p>
            <a:pPr marL="722559" lvl="1" indent="-361280" algn="l">
              <a:lnSpc>
                <a:spcPts val="5187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Chi-square Test Result:</a:t>
            </a:r>
          </a:p>
          <a:p>
            <a:pPr algn="l">
              <a:lnSpc>
                <a:spcPts val="5187"/>
              </a:lnSpc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      Statistic: 1179.5458.</a:t>
            </a:r>
          </a:p>
          <a:p>
            <a:pPr algn="l">
              <a:lnSpc>
                <a:spcPts val="5187"/>
              </a:lnSpc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      P-value: 0.0000.</a:t>
            </a:r>
          </a:p>
          <a:p>
            <a:pPr marL="722559" lvl="1" indent="-361280" algn="l">
              <a:lnSpc>
                <a:spcPts val="5187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Reject the null hypothesis. There is a significant association between Contract type and Churn.</a:t>
            </a:r>
          </a:p>
          <a:p>
            <a:pPr marL="722559" lvl="1" indent="-361280" algn="l">
              <a:lnSpc>
                <a:spcPts val="5187"/>
              </a:lnSpc>
              <a:buFont typeface="Arial"/>
              <a:buChar char="•"/>
            </a:pPr>
            <a:r>
              <a:rPr lang="en-US" sz="3346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Focus on optimising contract types to reduce churn rates based on significant findings.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9231" y="313520"/>
            <a:ext cx="715180" cy="7151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4660401" y="182314"/>
            <a:ext cx="729231" cy="957409"/>
            <a:chOff x="0" y="0"/>
            <a:chExt cx="192061" cy="25215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2061" cy="252157"/>
            </a:xfrm>
            <a:custGeom>
              <a:avLst/>
              <a:gdLst/>
              <a:ahLst/>
              <a:cxnLst/>
              <a:rect l="l" t="t" r="r" b="b"/>
              <a:pathLst>
                <a:path w="192061" h="252157">
                  <a:moveTo>
                    <a:pt x="0" y="0"/>
                  </a:moveTo>
                  <a:lnTo>
                    <a:pt x="192061" y="0"/>
                  </a:lnTo>
                  <a:lnTo>
                    <a:pt x="192061" y="252157"/>
                  </a:lnTo>
                  <a:lnTo>
                    <a:pt x="0" y="2521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92061" cy="299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269692" y="4183062"/>
            <a:ext cx="9591682" cy="1645245"/>
            <a:chOff x="0" y="0"/>
            <a:chExt cx="2526204" cy="433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6204" cy="433316"/>
            </a:xfrm>
            <a:custGeom>
              <a:avLst/>
              <a:gdLst/>
              <a:ahLst/>
              <a:cxnLst/>
              <a:rect l="l" t="t" r="r" b="b"/>
              <a:pathLst>
                <a:path w="2526204" h="433316">
                  <a:moveTo>
                    <a:pt x="0" y="0"/>
                  </a:moveTo>
                  <a:lnTo>
                    <a:pt x="2526204" y="0"/>
                  </a:lnTo>
                  <a:lnTo>
                    <a:pt x="2526204" y="433316"/>
                  </a:lnTo>
                  <a:lnTo>
                    <a:pt x="0" y="433316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26204" cy="48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088049" y="1529715"/>
            <a:ext cx="13252760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6372358" y="527685"/>
            <a:ext cx="1386350" cy="13863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28575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72358" y="7285927"/>
            <a:ext cx="1386350" cy="13863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28575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72358" y="4086490"/>
            <a:ext cx="1386350" cy="13863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28575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0"/>
            <a:ext cx="9938951" cy="9938951"/>
          </a:xfrm>
          <a:custGeom>
            <a:avLst/>
            <a:gdLst/>
            <a:ahLst/>
            <a:cxnLst/>
            <a:rect l="l" t="t" r="r" b="b"/>
            <a:pathLst>
              <a:path w="9938951" h="9938951">
                <a:moveTo>
                  <a:pt x="0" y="0"/>
                </a:moveTo>
                <a:lnTo>
                  <a:pt x="9938951" y="0"/>
                </a:lnTo>
                <a:lnTo>
                  <a:pt x="9938951" y="9938951"/>
                </a:lnTo>
                <a:lnTo>
                  <a:pt x="0" y="9938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1133737" y="613410"/>
            <a:ext cx="15458377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66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MODEL EVALUATION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1765154" y="2124268"/>
            <a:ext cx="13839889" cy="6697142"/>
          </a:xfrm>
          <a:custGeom>
            <a:avLst/>
            <a:gdLst/>
            <a:ahLst/>
            <a:cxnLst/>
            <a:rect l="l" t="t" r="r" b="b"/>
            <a:pathLst>
              <a:path w="13839889" h="6697142">
                <a:moveTo>
                  <a:pt x="0" y="0"/>
                </a:moveTo>
                <a:lnTo>
                  <a:pt x="13839888" y="0"/>
                </a:lnTo>
                <a:lnTo>
                  <a:pt x="13839888" y="6697142"/>
                </a:lnTo>
                <a:lnTo>
                  <a:pt x="0" y="669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1122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00866" y="25144"/>
            <a:ext cx="863406" cy="1069450"/>
            <a:chOff x="0" y="0"/>
            <a:chExt cx="227399" cy="504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998" y="8036778"/>
            <a:ext cx="2130541" cy="15690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44120" y="0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52367" y="1299149"/>
            <a:ext cx="6911905" cy="8639224"/>
            <a:chOff x="0" y="0"/>
            <a:chExt cx="1820419" cy="2275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0419" cy="2275351"/>
            </a:xfrm>
            <a:custGeom>
              <a:avLst/>
              <a:gdLst/>
              <a:ahLst/>
              <a:cxnLst/>
              <a:rect l="l" t="t" r="r" b="b"/>
              <a:pathLst>
                <a:path w="1820419" h="2275351">
                  <a:moveTo>
                    <a:pt x="0" y="0"/>
                  </a:moveTo>
                  <a:lnTo>
                    <a:pt x="1820419" y="0"/>
                  </a:lnTo>
                  <a:lnTo>
                    <a:pt x="1820419" y="2275351"/>
                  </a:lnTo>
                  <a:lnTo>
                    <a:pt x="0" y="227535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20419" cy="2322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13946" y="1816415"/>
            <a:ext cx="9731241" cy="7608614"/>
          </a:xfrm>
          <a:custGeom>
            <a:avLst/>
            <a:gdLst/>
            <a:ahLst/>
            <a:cxnLst/>
            <a:rect l="l" t="t" r="r" b="b"/>
            <a:pathLst>
              <a:path w="9731241" h="7608614">
                <a:moveTo>
                  <a:pt x="0" y="0"/>
                </a:moveTo>
                <a:lnTo>
                  <a:pt x="9731242" y="0"/>
                </a:lnTo>
                <a:lnTo>
                  <a:pt x="9731242" y="7608614"/>
                </a:lnTo>
                <a:lnTo>
                  <a:pt x="0" y="760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2928590" y="292673"/>
            <a:ext cx="1145191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14261" y="1625915"/>
            <a:ext cx="7047064" cy="826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3602" lvl="1" indent="-371801" algn="l">
              <a:lnSpc>
                <a:spcPts val="6130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TN: SVM and Gradient Boosting had the highest true negatives.</a:t>
            </a:r>
          </a:p>
          <a:p>
            <a:pPr marL="743602" lvl="1" indent="-371801" algn="l">
              <a:lnSpc>
                <a:spcPts val="6130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FP: SVM had the fewest false positives.</a:t>
            </a:r>
          </a:p>
          <a:p>
            <a:pPr marL="743602" lvl="1" indent="-371801" algn="l">
              <a:lnSpc>
                <a:spcPts val="6130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FN: High false negatives across all models.</a:t>
            </a:r>
          </a:p>
          <a:p>
            <a:pPr marL="743602" lvl="1" indent="-371801" algn="l">
              <a:lnSpc>
                <a:spcPts val="6130"/>
              </a:lnSpc>
              <a:buFont typeface="Arial"/>
              <a:buChar char="•"/>
            </a:pPr>
            <a:r>
              <a:rPr lang="en-US" sz="344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TP: Gradient Boosting and Logistic Regression had the highest true positives.</a:t>
            </a:r>
          </a:p>
          <a:p>
            <a:pPr algn="ctr">
              <a:lnSpc>
                <a:spcPts val="4638"/>
              </a:lnSpc>
            </a:pPr>
            <a:endParaRPr lang="en-US" sz="3444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89340"/>
            <a:ext cx="710042" cy="957409"/>
            <a:chOff x="0" y="0"/>
            <a:chExt cx="187007" cy="252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007" cy="252157"/>
            </a:xfrm>
            <a:custGeom>
              <a:avLst/>
              <a:gdLst/>
              <a:ahLst/>
              <a:cxnLst/>
              <a:rect l="l" t="t" r="r" b="b"/>
              <a:pathLst>
                <a:path w="187007" h="252157">
                  <a:moveTo>
                    <a:pt x="0" y="0"/>
                  </a:moveTo>
                  <a:lnTo>
                    <a:pt x="187007" y="0"/>
                  </a:lnTo>
                  <a:lnTo>
                    <a:pt x="187007" y="252157"/>
                  </a:lnTo>
                  <a:lnTo>
                    <a:pt x="0" y="2521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7007" cy="299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8524" y="8036778"/>
            <a:ext cx="2273015" cy="16440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9984" y="310454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61491" y="1299149"/>
            <a:ext cx="7902781" cy="8639224"/>
            <a:chOff x="0" y="0"/>
            <a:chExt cx="2081391" cy="2275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1391" cy="2275351"/>
            </a:xfrm>
            <a:custGeom>
              <a:avLst/>
              <a:gdLst/>
              <a:ahLst/>
              <a:cxnLst/>
              <a:rect l="l" t="t" r="r" b="b"/>
              <a:pathLst>
                <a:path w="2081391" h="2275351">
                  <a:moveTo>
                    <a:pt x="0" y="0"/>
                  </a:moveTo>
                  <a:lnTo>
                    <a:pt x="2081391" y="0"/>
                  </a:lnTo>
                  <a:lnTo>
                    <a:pt x="2081391" y="2275351"/>
                  </a:lnTo>
                  <a:lnTo>
                    <a:pt x="0" y="227535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081391" cy="2322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51991" y="1556659"/>
            <a:ext cx="7267484" cy="838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174" lvl="1" indent="-284587" algn="l">
              <a:lnSpc>
                <a:spcPts val="3690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Gradient Boosting is the most efficient based on the ROC, it is closer to the upper left corner where the graph suggests high true positive and low false positive.</a:t>
            </a:r>
          </a:p>
          <a:p>
            <a:pPr marL="569174" lvl="1" indent="-284587" algn="l">
              <a:lnSpc>
                <a:spcPts val="3690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and Random Forest also show strong performance, with curves that are slightly below Gradient Boosting.</a:t>
            </a:r>
          </a:p>
          <a:p>
            <a:pPr marL="569174" lvl="1" indent="-284587" algn="l">
              <a:lnSpc>
                <a:spcPts val="3690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Machine (SVM) performs well, though its ROC curve is slightly lower, reflecting its challenges with recall.</a:t>
            </a:r>
          </a:p>
          <a:p>
            <a:pPr marL="569174" lvl="1" indent="-284587" algn="l">
              <a:lnSpc>
                <a:spcPts val="3690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Decision Tree curve is the least steep, indicating that it may be less reliable in distinguishing between classes compared to the other models.</a:t>
            </a:r>
          </a:p>
          <a:p>
            <a:pPr algn="l">
              <a:lnSpc>
                <a:spcPts val="3690"/>
              </a:lnSpc>
            </a:pPr>
            <a:endParaRPr lang="en-US" sz="2636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45693" y="1467007"/>
            <a:ext cx="9722858" cy="8057507"/>
          </a:xfrm>
          <a:custGeom>
            <a:avLst/>
            <a:gdLst/>
            <a:ahLst/>
            <a:cxnLst/>
            <a:rect l="l" t="t" r="r" b="b"/>
            <a:pathLst>
              <a:path w="9722858" h="8057507">
                <a:moveTo>
                  <a:pt x="0" y="0"/>
                </a:moveTo>
                <a:lnTo>
                  <a:pt x="9722859" y="0"/>
                </a:lnTo>
                <a:lnTo>
                  <a:pt x="9722859" y="8057507"/>
                </a:lnTo>
                <a:lnTo>
                  <a:pt x="0" y="8057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19" name="Group 19"/>
          <p:cNvGrpSpPr/>
          <p:nvPr/>
        </p:nvGrpSpPr>
        <p:grpSpPr>
          <a:xfrm>
            <a:off x="4759765" y="145686"/>
            <a:ext cx="8133966" cy="1044717"/>
            <a:chOff x="0" y="0"/>
            <a:chExt cx="2142279" cy="2751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42279" cy="275152"/>
            </a:xfrm>
            <a:custGeom>
              <a:avLst/>
              <a:gdLst/>
              <a:ahLst/>
              <a:cxnLst/>
              <a:rect l="l" t="t" r="r" b="b"/>
              <a:pathLst>
                <a:path w="2142279" h="275152">
                  <a:moveTo>
                    <a:pt x="48542" y="0"/>
                  </a:moveTo>
                  <a:lnTo>
                    <a:pt x="2093737" y="0"/>
                  </a:lnTo>
                  <a:cubicBezTo>
                    <a:pt x="2106611" y="0"/>
                    <a:pt x="2118958" y="5114"/>
                    <a:pt x="2128062" y="14218"/>
                  </a:cubicBezTo>
                  <a:cubicBezTo>
                    <a:pt x="2137165" y="23321"/>
                    <a:pt x="2142279" y="35668"/>
                    <a:pt x="2142279" y="48542"/>
                  </a:cubicBezTo>
                  <a:lnTo>
                    <a:pt x="2142279" y="226610"/>
                  </a:lnTo>
                  <a:cubicBezTo>
                    <a:pt x="2142279" y="239484"/>
                    <a:pt x="2137165" y="251831"/>
                    <a:pt x="2128062" y="260934"/>
                  </a:cubicBezTo>
                  <a:cubicBezTo>
                    <a:pt x="2118958" y="270037"/>
                    <a:pt x="2106611" y="275152"/>
                    <a:pt x="2093737" y="275152"/>
                  </a:cubicBezTo>
                  <a:lnTo>
                    <a:pt x="48542" y="275152"/>
                  </a:lnTo>
                  <a:cubicBezTo>
                    <a:pt x="35668" y="275152"/>
                    <a:pt x="23321" y="270037"/>
                    <a:pt x="14218" y="260934"/>
                  </a:cubicBezTo>
                  <a:cubicBezTo>
                    <a:pt x="5114" y="251831"/>
                    <a:pt x="0" y="239484"/>
                    <a:pt x="0" y="226610"/>
                  </a:cubicBezTo>
                  <a:lnTo>
                    <a:pt x="0" y="48542"/>
                  </a:lnTo>
                  <a:cubicBezTo>
                    <a:pt x="0" y="35668"/>
                    <a:pt x="5114" y="23321"/>
                    <a:pt x="14218" y="14218"/>
                  </a:cubicBezTo>
                  <a:cubicBezTo>
                    <a:pt x="23321" y="5114"/>
                    <a:pt x="35668" y="0"/>
                    <a:pt x="48542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2142279" cy="36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ROC Curve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9945" y="552744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MARKET SIZE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242958" y="297785"/>
            <a:ext cx="9237721" cy="1044717"/>
            <a:chOff x="0" y="0"/>
            <a:chExt cx="2432980" cy="275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2980" cy="275152"/>
            </a:xfrm>
            <a:custGeom>
              <a:avLst/>
              <a:gdLst/>
              <a:ahLst/>
              <a:cxnLst/>
              <a:rect l="l" t="t" r="r" b="b"/>
              <a:pathLst>
                <a:path w="2432980" h="275152">
                  <a:moveTo>
                    <a:pt x="42742" y="0"/>
                  </a:moveTo>
                  <a:lnTo>
                    <a:pt x="2390238" y="0"/>
                  </a:lnTo>
                  <a:cubicBezTo>
                    <a:pt x="2401574" y="0"/>
                    <a:pt x="2412446" y="4503"/>
                    <a:pt x="2420461" y="12519"/>
                  </a:cubicBezTo>
                  <a:cubicBezTo>
                    <a:pt x="2428477" y="20534"/>
                    <a:pt x="2432980" y="31406"/>
                    <a:pt x="2432980" y="42742"/>
                  </a:cubicBezTo>
                  <a:lnTo>
                    <a:pt x="2432980" y="232410"/>
                  </a:lnTo>
                  <a:cubicBezTo>
                    <a:pt x="2432980" y="243746"/>
                    <a:pt x="2428477" y="254617"/>
                    <a:pt x="2420461" y="262633"/>
                  </a:cubicBezTo>
                  <a:cubicBezTo>
                    <a:pt x="2412446" y="270649"/>
                    <a:pt x="2401574" y="275152"/>
                    <a:pt x="2390238" y="275152"/>
                  </a:cubicBezTo>
                  <a:lnTo>
                    <a:pt x="42742" y="275152"/>
                  </a:lnTo>
                  <a:cubicBezTo>
                    <a:pt x="31406" y="275152"/>
                    <a:pt x="20534" y="270649"/>
                    <a:pt x="12519" y="262633"/>
                  </a:cubicBezTo>
                  <a:cubicBezTo>
                    <a:pt x="4503" y="254617"/>
                    <a:pt x="0" y="243746"/>
                    <a:pt x="0" y="232410"/>
                  </a:cubicBezTo>
                  <a:lnTo>
                    <a:pt x="0" y="42742"/>
                  </a:lnTo>
                  <a:cubicBezTo>
                    <a:pt x="0" y="31406"/>
                    <a:pt x="4503" y="20534"/>
                    <a:pt x="12519" y="12519"/>
                  </a:cubicBezTo>
                  <a:cubicBezTo>
                    <a:pt x="20534" y="4503"/>
                    <a:pt x="31406" y="0"/>
                    <a:pt x="42742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432980" cy="36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Recommendations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95774" y="1952919"/>
            <a:ext cx="8061620" cy="80616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  <a:ln w="2286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9470" y="1556679"/>
            <a:ext cx="81383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OUR CLIENTS COME FROM EVERYWHERE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9945" y="1876719"/>
            <a:ext cx="8021873" cy="797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 Offer: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Provide special deals or loyalty programs to high-risk customers to keep them engaged.</a:t>
            </a:r>
          </a:p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Segmentation: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Use the churn prediction model to segment customers by risk level and design specific retention campaigns for each group.</a:t>
            </a:r>
          </a:p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Flexible Contracts: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Offer more flexible or longer-term contract options to reduce churn, especially for month-to-month customers.</a:t>
            </a:r>
          </a:p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Better Support: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Focus on improving customer support, particularly for fiber optic users, to reduce churn due to service issues.</a:t>
            </a:r>
          </a:p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Feedback Integration: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Use customer feedback and churn data to continuously refine products and services.</a:t>
            </a:r>
          </a:p>
          <a:p>
            <a:pPr marL="493366" lvl="1" indent="-246683" algn="l">
              <a:lnSpc>
                <a:spcPts val="3541"/>
              </a:lnSpc>
              <a:buFont typeface="Arial"/>
              <a:buChar char="•"/>
            </a:pPr>
            <a:r>
              <a:rPr lang="en-US" sz="228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Targeted Messaging:</a:t>
            </a:r>
            <a:r>
              <a:rPr lang="en-US" sz="2285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Create marketing campaigns that speak directly to the needs of at-risk customers.</a:t>
            </a:r>
          </a:p>
          <a:p>
            <a:pPr algn="l">
              <a:lnSpc>
                <a:spcPts val="3541"/>
              </a:lnSpc>
            </a:pPr>
            <a:endParaRPr lang="en-US" sz="2285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8987857" y="1792899"/>
            <a:ext cx="0" cy="78013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1" name="AutoShape 11"/>
          <p:cNvSpPr/>
          <p:nvPr/>
        </p:nvSpPr>
        <p:spPr>
          <a:xfrm flipV="1">
            <a:off x="820895" y="1792899"/>
            <a:ext cx="0" cy="78013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2" name="AutoShape 12"/>
          <p:cNvSpPr/>
          <p:nvPr/>
        </p:nvSpPr>
        <p:spPr>
          <a:xfrm flipH="1">
            <a:off x="849470" y="9594239"/>
            <a:ext cx="81383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 flipH="1" flipV="1">
            <a:off x="839945" y="1792899"/>
            <a:ext cx="902939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89340"/>
            <a:ext cx="710042" cy="957409"/>
            <a:chOff x="0" y="0"/>
            <a:chExt cx="187007" cy="252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007" cy="252157"/>
            </a:xfrm>
            <a:custGeom>
              <a:avLst/>
              <a:gdLst/>
              <a:ahLst/>
              <a:cxnLst/>
              <a:rect l="l" t="t" r="r" b="b"/>
              <a:pathLst>
                <a:path w="187007" h="252157">
                  <a:moveTo>
                    <a:pt x="0" y="0"/>
                  </a:moveTo>
                  <a:lnTo>
                    <a:pt x="187007" y="0"/>
                  </a:lnTo>
                  <a:lnTo>
                    <a:pt x="187007" y="252157"/>
                  </a:lnTo>
                  <a:lnTo>
                    <a:pt x="0" y="252157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7007" cy="299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6262" y="8036778"/>
            <a:ext cx="2135277" cy="16266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89984" y="310454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7368" y="1299149"/>
            <a:ext cx="16829537" cy="8639224"/>
            <a:chOff x="0" y="0"/>
            <a:chExt cx="4432471" cy="22753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32471" cy="2275351"/>
            </a:xfrm>
            <a:custGeom>
              <a:avLst/>
              <a:gdLst/>
              <a:ahLst/>
              <a:cxnLst/>
              <a:rect l="l" t="t" r="r" b="b"/>
              <a:pathLst>
                <a:path w="4432471" h="2275351">
                  <a:moveTo>
                    <a:pt x="0" y="0"/>
                  </a:moveTo>
                  <a:lnTo>
                    <a:pt x="4432471" y="0"/>
                  </a:lnTo>
                  <a:lnTo>
                    <a:pt x="4432471" y="2275351"/>
                  </a:lnTo>
                  <a:lnTo>
                    <a:pt x="0" y="227535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432471" cy="2322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077017" y="145686"/>
            <a:ext cx="8133966" cy="1044717"/>
            <a:chOff x="0" y="0"/>
            <a:chExt cx="2142279" cy="2751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42279" cy="275152"/>
            </a:xfrm>
            <a:custGeom>
              <a:avLst/>
              <a:gdLst/>
              <a:ahLst/>
              <a:cxnLst/>
              <a:rect l="l" t="t" r="r" b="b"/>
              <a:pathLst>
                <a:path w="2142279" h="275152">
                  <a:moveTo>
                    <a:pt x="48542" y="0"/>
                  </a:moveTo>
                  <a:lnTo>
                    <a:pt x="2093737" y="0"/>
                  </a:lnTo>
                  <a:cubicBezTo>
                    <a:pt x="2106611" y="0"/>
                    <a:pt x="2118958" y="5114"/>
                    <a:pt x="2128062" y="14218"/>
                  </a:cubicBezTo>
                  <a:cubicBezTo>
                    <a:pt x="2137165" y="23321"/>
                    <a:pt x="2142279" y="35668"/>
                    <a:pt x="2142279" y="48542"/>
                  </a:cubicBezTo>
                  <a:lnTo>
                    <a:pt x="2142279" y="226610"/>
                  </a:lnTo>
                  <a:cubicBezTo>
                    <a:pt x="2142279" y="239484"/>
                    <a:pt x="2137165" y="251831"/>
                    <a:pt x="2128062" y="260934"/>
                  </a:cubicBezTo>
                  <a:cubicBezTo>
                    <a:pt x="2118958" y="270037"/>
                    <a:pt x="2106611" y="275152"/>
                    <a:pt x="2093737" y="275152"/>
                  </a:cubicBezTo>
                  <a:lnTo>
                    <a:pt x="48542" y="275152"/>
                  </a:lnTo>
                  <a:cubicBezTo>
                    <a:pt x="35668" y="275152"/>
                    <a:pt x="23321" y="270037"/>
                    <a:pt x="14218" y="260934"/>
                  </a:cubicBezTo>
                  <a:cubicBezTo>
                    <a:pt x="5114" y="251831"/>
                    <a:pt x="0" y="239484"/>
                    <a:pt x="0" y="226610"/>
                  </a:cubicBezTo>
                  <a:lnTo>
                    <a:pt x="0" y="48542"/>
                  </a:lnTo>
                  <a:cubicBezTo>
                    <a:pt x="0" y="35668"/>
                    <a:pt x="5114" y="23321"/>
                    <a:pt x="14218" y="14218"/>
                  </a:cubicBezTo>
                  <a:cubicBezTo>
                    <a:pt x="23321" y="5114"/>
                    <a:pt x="35668" y="0"/>
                    <a:pt x="48542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142279" cy="36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Conclusion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548786"/>
            <a:ext cx="15866894" cy="811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634" lvl="1" indent="-385817" algn="l">
              <a:lnSpc>
                <a:spcPts val="6469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Gradient Boosting emerged as the best model for predicting customer churn, with the highest accuracy and ROC-AUC.</a:t>
            </a:r>
          </a:p>
          <a:p>
            <a:pPr marL="771634" lvl="1" indent="-385817" algn="l">
              <a:lnSpc>
                <a:spcPts val="6469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Logistic Regression and Random Forest also showed strong performance, making them viable options depending on business needs.</a:t>
            </a:r>
          </a:p>
          <a:p>
            <a:pPr marL="771634" lvl="1" indent="-385817" algn="l">
              <a:lnSpc>
                <a:spcPts val="6469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Contract Type: A significant factor in churn, with customers on      month-to-month contracts more likely to churn.</a:t>
            </a:r>
          </a:p>
          <a:p>
            <a:pPr marL="771634" lvl="1" indent="-385817" algn="l">
              <a:lnSpc>
                <a:spcPts val="6469"/>
              </a:lnSpc>
              <a:buFont typeface="Arial"/>
              <a:buChar char="•"/>
            </a:pPr>
            <a:r>
              <a:rPr lang="en-US" sz="3574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Service Type: Fiber optic users showed a higher probability of churn, suggesting the need for targeted retention strategies.</a:t>
            </a:r>
          </a:p>
          <a:p>
            <a:pPr algn="l">
              <a:lnSpc>
                <a:spcPts val="6469"/>
              </a:lnSpc>
            </a:pPr>
            <a:endParaRPr lang="en-US" sz="3574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399" y="6802807"/>
            <a:ext cx="3466349" cy="298889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7293" y="662932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Conestoga College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98501" y="4663928"/>
            <a:ext cx="2660799" cy="26607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02593" y="721973"/>
            <a:ext cx="9256707" cy="2965198"/>
            <a:chOff x="0" y="0"/>
            <a:chExt cx="12342277" cy="395359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56237" r="14633" b="2718"/>
            <a:stretch>
              <a:fillRect/>
            </a:stretch>
          </p:blipFill>
          <p:spPr>
            <a:xfrm>
              <a:off x="0" y="0"/>
              <a:ext cx="12342277" cy="3953597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661820" y="1849733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17259300" y="7122635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661820" y="923903"/>
            <a:ext cx="7158103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 OF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540" y="3852349"/>
            <a:ext cx="11672815" cy="609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58" lvl="1" indent="-374829" algn="l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Analyze customer characteristics and service usage to predict churn and develop retention strategies.</a:t>
            </a:r>
          </a:p>
          <a:p>
            <a:pPr marL="749658" lvl="1" indent="-374829" algn="l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Process:</a:t>
            </a: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Clean and transform data, followed by visualization and analysis, to build and evaluate predictive models.</a:t>
            </a:r>
          </a:p>
          <a:p>
            <a:pPr marL="749658" lvl="1" indent="-374829" algn="l">
              <a:lnSpc>
                <a:spcPts val="4861"/>
              </a:lnSpc>
              <a:buFont typeface="Arial"/>
              <a:buChar char="•"/>
            </a:pPr>
            <a:r>
              <a:rPr lang="en-US" sz="3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Outcome:</a:t>
            </a:r>
            <a:r>
              <a:rPr lang="en-US" sz="34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Create a model to forecast customer churn and inform customer loyalty programs for improved retention.</a:t>
            </a:r>
          </a:p>
          <a:p>
            <a:pPr algn="l">
              <a:lnSpc>
                <a:spcPts val="4861"/>
              </a:lnSpc>
            </a:pPr>
            <a:endParaRPr lang="en-US" sz="347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8483" cy="10287000"/>
            <a:chOff x="0" y="0"/>
            <a:chExt cx="16614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7353" y="1559323"/>
            <a:ext cx="7168383" cy="716835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7806475" y="1782207"/>
            <a:ext cx="9105702" cy="38100"/>
          </a:xfrm>
          <a:prstGeom prst="line">
            <a:avLst/>
          </a:prstGeom>
          <a:ln w="762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28700" y="1559323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028700" y="8881660"/>
            <a:ext cx="715180" cy="7151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9085" y="749698"/>
            <a:ext cx="1084048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871011" y="6031106"/>
            <a:ext cx="2908557" cy="36843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71403" y="2966095"/>
            <a:ext cx="10708165" cy="503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552" lvl="1" indent="-307776" algn="just">
              <a:lnSpc>
                <a:spcPts val="5017"/>
              </a:lnSpc>
              <a:buFont typeface="Arial"/>
              <a:buChar char="•"/>
            </a:pPr>
            <a:r>
              <a:rPr lang="en-US" sz="2851" spc="11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Problem: </a:t>
            </a:r>
            <a:r>
              <a:rPr lang="en-US" sz="2851" spc="1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 customer churn negatively affects financial stability and growth.</a:t>
            </a:r>
          </a:p>
          <a:p>
            <a:pPr marL="615552" lvl="1" indent="-307776" algn="just">
              <a:lnSpc>
                <a:spcPts val="5017"/>
              </a:lnSpc>
              <a:buFont typeface="Arial"/>
              <a:buChar char="•"/>
            </a:pPr>
            <a:r>
              <a:rPr lang="en-US" sz="2851" spc="11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Challenge: </a:t>
            </a:r>
            <a:r>
              <a:rPr lang="en-US" sz="2851" spc="1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 customer departure using characteristics and service usage patterns.</a:t>
            </a:r>
          </a:p>
          <a:p>
            <a:pPr marL="615552" lvl="1" indent="-307776" algn="just">
              <a:lnSpc>
                <a:spcPts val="5017"/>
              </a:lnSpc>
              <a:buFont typeface="Arial"/>
              <a:buChar char="•"/>
            </a:pPr>
            <a:r>
              <a:rPr lang="en-US" sz="2851" spc="11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Goal:</a:t>
            </a:r>
            <a:r>
              <a:rPr lang="en-US" sz="2851" spc="1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Develop models to identify churn factors and implement retention strategies to improve customer satisfaction and reduce attrition.</a:t>
            </a:r>
          </a:p>
          <a:p>
            <a:pPr marL="0" lvl="0" indent="0" algn="just">
              <a:lnSpc>
                <a:spcPts val="5017"/>
              </a:lnSpc>
            </a:pPr>
            <a:endParaRPr lang="en-US" sz="2851" spc="11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0195" y="0"/>
            <a:ext cx="5017805" cy="102870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151339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8407" r="27008"/>
            <a:stretch>
              <a:fillRect/>
            </a:stretch>
          </p:blipFill>
          <p:spPr>
            <a:xfrm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268930" y="723899"/>
            <a:ext cx="4503464" cy="31130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123950"/>
            <a:ext cx="8269584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ABOUT DATASET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85850" y="2994092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8" name="Group 18"/>
          <p:cNvGrpSpPr/>
          <p:nvPr/>
        </p:nvGrpSpPr>
        <p:grpSpPr>
          <a:xfrm>
            <a:off x="12225179" y="210240"/>
            <a:ext cx="715180" cy="71518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2081" y="6802807"/>
            <a:ext cx="3467668" cy="29126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32081" y="2386158"/>
            <a:ext cx="9882968" cy="69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Customer Demographics: Includes customer gender, senior citizen status, partnership, and dependent status.</a:t>
            </a:r>
          </a:p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Account Information: Covers tenure with the company, contract type, paperless billing status, payment method, and monthly/total charges.</a:t>
            </a:r>
          </a:p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 Information: Details various services such as phone, internet, and add-ons like online security, backup, and streaming options.</a:t>
            </a:r>
          </a:p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Target Variable: Indicates if the customer has churned in the last month (Yes/No).</a:t>
            </a:r>
          </a:p>
          <a:p>
            <a:pPr marL="0" lvl="0" indent="0" algn="just">
              <a:lnSpc>
                <a:spcPts val="4575"/>
              </a:lnSpc>
            </a:pPr>
            <a:endParaRPr lang="en-US" sz="2599" spc="10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353" y="0"/>
            <a:ext cx="6464965" cy="10287000"/>
            <a:chOff x="0" y="0"/>
            <a:chExt cx="86199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36" r="2836"/>
            <a:stretch>
              <a:fillRect/>
            </a:stretch>
          </p:blipFill>
          <p:spPr>
            <a:xfrm>
              <a:off x="0" y="0"/>
              <a:ext cx="861995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5853048" y="590844"/>
            <a:ext cx="1672952" cy="22998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20926" y="590844"/>
            <a:ext cx="10877061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PREPROCESSING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90130" y="6461671"/>
            <a:ext cx="3179031" cy="3634829"/>
            <a:chOff x="-89915" y="-300132"/>
            <a:chExt cx="826515" cy="1036732"/>
          </a:xfrm>
        </p:grpSpPr>
        <p:sp>
          <p:nvSpPr>
            <p:cNvPr id="12" name="Freeform 12"/>
            <p:cNvSpPr/>
            <p:nvPr/>
          </p:nvSpPr>
          <p:spPr>
            <a:xfrm>
              <a:off x="-89915" y="-30013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8168" y="2418969"/>
            <a:ext cx="9349862" cy="634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Handling Missing Values:</a:t>
            </a: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Removed rows with missing values in the TotalCharges column after converting it to numeric format.</a:t>
            </a:r>
          </a:p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Encoding Categorical Variables:</a:t>
            </a: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Applied label encoding for binary variables and one-hot encoding for multi-class variables to prepare for modeling.</a:t>
            </a:r>
          </a:p>
          <a:p>
            <a:pPr marL="561339" lvl="1" indent="-280669" algn="just">
              <a:lnSpc>
                <a:spcPts val="4575"/>
              </a:lnSpc>
              <a:buFont typeface="Arial"/>
              <a:buChar char="•"/>
            </a:pPr>
            <a:r>
              <a:rPr lang="en-US" sz="2599" spc="10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Scaling Numerical Features:</a:t>
            </a: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Standardized features like tenure, MonthlyCharges, and TotalCharges to ensure equal contribution and consistency in analysis.</a:t>
            </a:r>
          </a:p>
          <a:p>
            <a:pPr marL="0" lvl="0" indent="0" algn="just">
              <a:lnSpc>
                <a:spcPts val="4575"/>
              </a:lnSpc>
            </a:pPr>
            <a:endParaRPr lang="en-US" sz="2599" spc="10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7200" y="8036778"/>
            <a:ext cx="2284340" cy="152632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44120" y="0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1624212"/>
            <a:ext cx="11068295" cy="7038576"/>
          </a:xfrm>
          <a:custGeom>
            <a:avLst/>
            <a:gdLst/>
            <a:ahLst/>
            <a:cxnLst/>
            <a:rect l="l" t="t" r="r" b="b"/>
            <a:pathLst>
              <a:path w="11068295" h="7038576">
                <a:moveTo>
                  <a:pt x="0" y="0"/>
                </a:moveTo>
                <a:lnTo>
                  <a:pt x="11068295" y="0"/>
                </a:lnTo>
                <a:lnTo>
                  <a:pt x="11068295" y="7038576"/>
                </a:lnTo>
                <a:lnTo>
                  <a:pt x="0" y="703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17346454" y="8036778"/>
            <a:ext cx="972230" cy="1985126"/>
            <a:chOff x="0" y="0"/>
            <a:chExt cx="256061" cy="5228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6061" cy="522832"/>
            </a:xfrm>
            <a:custGeom>
              <a:avLst/>
              <a:gdLst/>
              <a:ahLst/>
              <a:cxnLst/>
              <a:rect l="l" t="t" r="r" b="b"/>
              <a:pathLst>
                <a:path w="256061" h="522832">
                  <a:moveTo>
                    <a:pt x="0" y="0"/>
                  </a:moveTo>
                  <a:lnTo>
                    <a:pt x="256061" y="0"/>
                  </a:lnTo>
                  <a:lnTo>
                    <a:pt x="256061" y="522832"/>
                  </a:lnTo>
                  <a:lnTo>
                    <a:pt x="0" y="522832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56061" cy="57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30956" y="240517"/>
            <a:ext cx="966833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Churn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8295" y="1936018"/>
            <a:ext cx="6988513" cy="666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626" lvl="1" indent="-317313" algn="l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Imbalanced Data:</a:t>
            </a: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majority class (customers who did not churn) significantly outnumbers the minority class (customers who churned).</a:t>
            </a:r>
          </a:p>
          <a:p>
            <a:pPr marL="634626" lvl="1" indent="-317313" algn="l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Distribution:</a:t>
            </a: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Approximately 25% of customers churned, while 75% did not.</a:t>
            </a:r>
          </a:p>
          <a:p>
            <a:pPr marL="634626" lvl="1" indent="-317313" algn="l">
              <a:lnSpc>
                <a:spcPts val="4115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Implication:</a:t>
            </a: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model may need techniques like resampling or using specialized metrics to address this class imbalance.</a:t>
            </a:r>
          </a:p>
          <a:p>
            <a:pPr algn="l">
              <a:lnSpc>
                <a:spcPts val="4115"/>
              </a:lnSpc>
            </a:pPr>
            <a:endParaRPr lang="en-US" sz="293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544120" y="9258300"/>
            <a:ext cx="715180" cy="71518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38217" y="1359515"/>
            <a:ext cx="85190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40991" y="1836536"/>
            <a:ext cx="9527501" cy="8243653"/>
          </a:xfrm>
          <a:custGeom>
            <a:avLst/>
            <a:gdLst/>
            <a:ahLst/>
            <a:cxnLst/>
            <a:rect l="l" t="t" r="r" b="b"/>
            <a:pathLst>
              <a:path w="9527501" h="8243653">
                <a:moveTo>
                  <a:pt x="0" y="0"/>
                </a:moveTo>
                <a:lnTo>
                  <a:pt x="9527501" y="0"/>
                </a:lnTo>
                <a:lnTo>
                  <a:pt x="9527501" y="8243654"/>
                </a:lnTo>
                <a:lnTo>
                  <a:pt x="0" y="8243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1516632" y="337099"/>
            <a:ext cx="14562226" cy="100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58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39056" y="1911503"/>
            <a:ext cx="6878633" cy="808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552" lvl="1" indent="-289776" algn="l">
              <a:lnSpc>
                <a:spcPts val="3758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Churn Factors:</a:t>
            </a:r>
            <a:r>
              <a:rPr lang="en-US" sz="26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6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Monthly charges and tenure are significant factors in customer churn, with higher charges and lower tenure leading to higher churn.</a:t>
            </a:r>
          </a:p>
          <a:p>
            <a:pPr algn="l">
              <a:lnSpc>
                <a:spcPts val="3758"/>
              </a:lnSpc>
            </a:pPr>
            <a:endParaRPr lang="en-US" sz="268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9552" lvl="1" indent="-289776" algn="l">
              <a:lnSpc>
                <a:spcPts val="3758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Tenure is highly correlated with TotalCharges (0.83), as the longer a customer stays, the higher their total charges.</a:t>
            </a:r>
          </a:p>
          <a:p>
            <a:pPr algn="l">
              <a:lnSpc>
                <a:spcPts val="3758"/>
              </a:lnSpc>
            </a:pPr>
            <a:endParaRPr lang="en-US" sz="268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79552" lvl="1" indent="-289776" algn="l">
              <a:lnSpc>
                <a:spcPts val="3758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 is a weaker negative correlation between Contract and churn (-0.19), suggesting that customers on longer contracts are less likely to churn.</a:t>
            </a:r>
          </a:p>
          <a:p>
            <a:pPr algn="l">
              <a:lnSpc>
                <a:spcPts val="3758"/>
              </a:lnSpc>
            </a:pPr>
            <a:endParaRPr lang="en-US" sz="268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58"/>
              </a:lnSpc>
            </a:pPr>
            <a:endParaRPr lang="en-US" sz="268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00866" y="25143"/>
            <a:ext cx="863406" cy="1069450"/>
            <a:chOff x="0" y="0"/>
            <a:chExt cx="227399" cy="504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400" y="8036778"/>
            <a:ext cx="2208140" cy="16308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44120" y="0"/>
            <a:ext cx="715180" cy="7151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4694" y="1454550"/>
            <a:ext cx="11045557" cy="8213046"/>
          </a:xfrm>
          <a:custGeom>
            <a:avLst/>
            <a:gdLst/>
            <a:ahLst/>
            <a:cxnLst/>
            <a:rect l="l" t="t" r="r" b="b"/>
            <a:pathLst>
              <a:path w="11045557" h="8213046">
                <a:moveTo>
                  <a:pt x="0" y="0"/>
                </a:moveTo>
                <a:lnTo>
                  <a:pt x="11045557" y="0"/>
                </a:lnTo>
                <a:lnTo>
                  <a:pt x="11045557" y="8213046"/>
                </a:lnTo>
                <a:lnTo>
                  <a:pt x="0" y="821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11352367" y="1299149"/>
            <a:ext cx="6911905" cy="8639224"/>
            <a:chOff x="0" y="0"/>
            <a:chExt cx="1820419" cy="22753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0419" cy="2275351"/>
            </a:xfrm>
            <a:custGeom>
              <a:avLst/>
              <a:gdLst/>
              <a:ahLst/>
              <a:cxnLst/>
              <a:rect l="l" t="t" r="r" b="b"/>
              <a:pathLst>
                <a:path w="1820419" h="2275351">
                  <a:moveTo>
                    <a:pt x="0" y="0"/>
                  </a:moveTo>
                  <a:lnTo>
                    <a:pt x="1820419" y="0"/>
                  </a:lnTo>
                  <a:lnTo>
                    <a:pt x="1820419" y="2275351"/>
                  </a:lnTo>
                  <a:lnTo>
                    <a:pt x="0" y="227535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20419" cy="2322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520428" y="1602408"/>
            <a:ext cx="6743845" cy="792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4"/>
              </a:lnSpc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Tenure: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customers have either very low or very high tenure, indicating two distinct customer groups.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 Insight: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Customers with shorter tenure are more likely to churn.</a:t>
            </a:r>
          </a:p>
          <a:p>
            <a:pPr algn="l">
              <a:lnSpc>
                <a:spcPts val="3334"/>
              </a:lnSpc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Charges: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Monthly charges show a relatively uniform distribution with a peak around $70-$100.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 Insight: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Higher monthly charges might be associated with higher churn rates.</a:t>
            </a:r>
          </a:p>
          <a:p>
            <a:pPr algn="l">
              <a:lnSpc>
                <a:spcPts val="3334"/>
              </a:lnSpc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Charges: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Skewness: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charges are heavily skewed towards lower values.</a:t>
            </a:r>
          </a:p>
          <a:p>
            <a:pPr marL="514250" lvl="1" indent="-257125" algn="l">
              <a:lnSpc>
                <a:spcPts val="3334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 Insight: 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Customers with lower total charges tend to churn more.</a:t>
            </a:r>
          </a:p>
          <a:p>
            <a:pPr algn="l">
              <a:lnSpc>
                <a:spcPts val="3334"/>
              </a:lnSpc>
            </a:pPr>
            <a:endParaRPr lang="en-US" sz="238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28590" y="292673"/>
            <a:ext cx="1145191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Numerical Features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1399"/>
            <a:ext cx="1516632" cy="9384202"/>
            <a:chOff x="0" y="0"/>
            <a:chExt cx="399442" cy="2471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9442" cy="2471559"/>
            </a:xfrm>
            <a:custGeom>
              <a:avLst/>
              <a:gdLst/>
              <a:ahLst/>
              <a:cxnLst/>
              <a:rect l="l" t="t" r="r" b="b"/>
              <a:pathLst>
                <a:path w="399442" h="2471559">
                  <a:moveTo>
                    <a:pt x="0" y="0"/>
                  </a:moveTo>
                  <a:lnTo>
                    <a:pt x="399442" y="0"/>
                  </a:lnTo>
                  <a:lnTo>
                    <a:pt x="399442" y="2471559"/>
                  </a:lnTo>
                  <a:lnTo>
                    <a:pt x="0" y="247155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99442" cy="2519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93611" y="3729081"/>
            <a:ext cx="877649" cy="8776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2451239" y="2048127"/>
            <a:ext cx="14808061" cy="7210173"/>
          </a:xfrm>
          <a:custGeom>
            <a:avLst/>
            <a:gdLst/>
            <a:ahLst/>
            <a:cxnLst/>
            <a:rect l="l" t="t" r="r" b="b"/>
            <a:pathLst>
              <a:path w="14808061" h="7210173">
                <a:moveTo>
                  <a:pt x="0" y="0"/>
                </a:moveTo>
                <a:lnTo>
                  <a:pt x="14808061" y="0"/>
                </a:lnTo>
                <a:lnTo>
                  <a:pt x="14808061" y="7210173"/>
                </a:lnTo>
                <a:lnTo>
                  <a:pt x="0" y="7210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" b="-158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2519527" y="356149"/>
            <a:ext cx="13703467" cy="92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1"/>
              </a:lnSpc>
            </a:pPr>
            <a:r>
              <a:rPr lang="en-US" sz="547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Box plot of features vs Churn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111732" y="1572806"/>
            <a:ext cx="85190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1104</Words>
  <Application>Microsoft Office PowerPoint</Application>
  <PresentationFormat>Custom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Open Sans Medium</vt:lpstr>
      <vt:lpstr>Canva Sans Bold</vt:lpstr>
      <vt:lpstr>Open Sans</vt:lpstr>
      <vt:lpstr>Inter Bold</vt:lpstr>
      <vt:lpstr>Calibri</vt:lpstr>
      <vt:lpstr>Canva Sans</vt:lpstr>
      <vt:lpstr>Open Sans Bold</vt:lpstr>
      <vt:lpstr>Open Sans Semi-Bold</vt:lpstr>
      <vt:lpstr>Canva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Simple and Professional Business Pitch Deck Presentation</dc:title>
  <cp:lastModifiedBy>Kina Babubhai Gajipara</cp:lastModifiedBy>
  <cp:revision>3</cp:revision>
  <dcterms:created xsi:type="dcterms:W3CDTF">2006-08-16T00:00:00Z</dcterms:created>
  <dcterms:modified xsi:type="dcterms:W3CDTF">2024-10-28T21:07:50Z</dcterms:modified>
  <dc:identifier>DAGNyrcryKE</dc:identifier>
</cp:coreProperties>
</file>